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CDFF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CDFF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CDFF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CDFF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700">
            <a:solidFill>
              <a:srgbClr val="6A66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6858000"/>
                </a:moveTo>
                <a:lnTo>
                  <a:pt x="6096000" y="0"/>
                </a:ln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98335" y="336804"/>
            <a:ext cx="5321808" cy="61843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78673" y="1976374"/>
            <a:ext cx="2775584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CDFF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58305" y="3105807"/>
            <a:ext cx="5320030" cy="297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578843" y="6298378"/>
            <a:ext cx="264795" cy="218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5" Type="http://schemas.openxmlformats.org/officeDocument/2006/relationships/image" Target="../media/image4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094" y="361568"/>
            <a:ext cx="9314180" cy="1732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0160">
              <a:lnSpc>
                <a:spcPts val="4560"/>
              </a:lnSpc>
              <a:spcBef>
                <a:spcPts val="95"/>
              </a:spcBef>
              <a:tabLst>
                <a:tab pos="3152140" algn="l"/>
              </a:tabLst>
            </a:pPr>
            <a:r>
              <a:rPr dirty="0" sz="4000" spc="240"/>
              <a:t>OPTIMIZING</a:t>
            </a:r>
            <a:r>
              <a:rPr dirty="0" sz="4000"/>
              <a:t>	</a:t>
            </a:r>
            <a:r>
              <a:rPr dirty="0" sz="4000" spc="200"/>
              <a:t>TRANSPORTATION</a:t>
            </a:r>
            <a:endParaRPr sz="4000"/>
          </a:p>
          <a:p>
            <a:pPr algn="ctr" marL="12065" marR="5080">
              <a:lnSpc>
                <a:spcPts val="4320"/>
              </a:lnSpc>
              <a:spcBef>
                <a:spcPts val="305"/>
              </a:spcBef>
              <a:tabLst>
                <a:tab pos="1464310" algn="l"/>
                <a:tab pos="2863215" algn="l"/>
                <a:tab pos="2905760" algn="l"/>
                <a:tab pos="3235325" algn="l"/>
                <a:tab pos="5733415" algn="l"/>
                <a:tab pos="7887970" algn="l"/>
              </a:tabLst>
            </a:pPr>
            <a:r>
              <a:rPr dirty="0" sz="4000" spc="245"/>
              <a:t>EFFICIENCY</a:t>
            </a:r>
            <a:r>
              <a:rPr dirty="0" sz="4000"/>
              <a:t>		</a:t>
            </a:r>
            <a:r>
              <a:rPr dirty="0" sz="4000" spc="-50"/>
              <a:t>:</a:t>
            </a:r>
            <a:r>
              <a:rPr dirty="0" sz="4000"/>
              <a:t>	</a:t>
            </a:r>
            <a:r>
              <a:rPr dirty="0" sz="4000" spc="229"/>
              <a:t>BUSINESS</a:t>
            </a:r>
            <a:r>
              <a:rPr dirty="0" sz="4000"/>
              <a:t>	</a:t>
            </a:r>
            <a:r>
              <a:rPr dirty="0" sz="4000" spc="225"/>
              <a:t>INSIGHT</a:t>
            </a:r>
            <a:r>
              <a:rPr dirty="0" sz="4000"/>
              <a:t>	</a:t>
            </a:r>
            <a:r>
              <a:rPr dirty="0" sz="4000" spc="175"/>
              <a:t>FROM </a:t>
            </a:r>
            <a:r>
              <a:rPr dirty="0" sz="4000" spc="180"/>
              <a:t>UBER</a:t>
            </a:r>
            <a:r>
              <a:rPr dirty="0" sz="4000"/>
              <a:t>	</a:t>
            </a:r>
            <a:r>
              <a:rPr dirty="0" sz="4000" spc="-20"/>
              <a:t>DATA</a:t>
            </a:r>
            <a:r>
              <a:rPr dirty="0" sz="4000"/>
              <a:t>	</a:t>
            </a:r>
            <a:r>
              <a:rPr dirty="0" sz="4000" spc="200"/>
              <a:t>ANALYTICS</a:t>
            </a:r>
            <a:endParaRPr sz="4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37230"/>
            <a:ext cx="12191999" cy="4620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039611" y="0"/>
              <a:ext cx="6152515" cy="6858000"/>
            </a:xfrm>
            <a:custGeom>
              <a:avLst/>
              <a:gdLst/>
              <a:ahLst/>
              <a:cxnLst/>
              <a:rect l="l" t="t" r="r" b="b"/>
              <a:pathLst>
                <a:path w="6152515" h="6858000">
                  <a:moveTo>
                    <a:pt x="0" y="0"/>
                  </a:moveTo>
                  <a:lnTo>
                    <a:pt x="0" y="6858000"/>
                  </a:lnTo>
                  <a:lnTo>
                    <a:pt x="6152388" y="6858000"/>
                  </a:lnTo>
                  <a:lnTo>
                    <a:pt x="61523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0766" y="2667254"/>
              <a:ext cx="4352670" cy="254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KEY </a:t>
            </a:r>
            <a:r>
              <a:rPr dirty="0" spc="-95"/>
              <a:t>TAKEAWAYS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336804" y="336804"/>
            <a:ext cx="5303520" cy="6184900"/>
            <a:chOff x="336804" y="336804"/>
            <a:chExt cx="5303520" cy="618490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804" y="336804"/>
              <a:ext cx="5303520" cy="618439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804" y="336804"/>
              <a:ext cx="5303520" cy="6184392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80"/>
              </a:spcBef>
              <a:buClr>
                <a:srgbClr val="9304FB"/>
              </a:buClr>
              <a:buFont typeface="Wingdings"/>
              <a:buChar char=""/>
              <a:tabLst>
                <a:tab pos="299085" algn="l"/>
              </a:tabLst>
            </a:pPr>
            <a:r>
              <a:rPr dirty="0"/>
              <a:t>Jaipur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 spc="-50"/>
              <a:t>Top</a:t>
            </a:r>
            <a:r>
              <a:rPr dirty="0" spc="-40"/>
              <a:t> </a:t>
            </a:r>
            <a:r>
              <a:rPr dirty="0"/>
              <a:t>perform</a:t>
            </a:r>
            <a:r>
              <a:rPr dirty="0" spc="-40"/>
              <a:t> </a:t>
            </a:r>
            <a:r>
              <a:rPr dirty="0"/>
              <a:t>in</a:t>
            </a:r>
            <a:r>
              <a:rPr dirty="0" spc="-40"/>
              <a:t> </a:t>
            </a:r>
            <a:r>
              <a:rPr dirty="0"/>
              <a:t>tips,</a:t>
            </a:r>
            <a:r>
              <a:rPr dirty="0" spc="-45"/>
              <a:t> </a:t>
            </a:r>
            <a:r>
              <a:rPr dirty="0"/>
              <a:t>revenue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 spc="-25"/>
              <a:t>new</a:t>
            </a:r>
          </a:p>
          <a:p>
            <a:pPr marL="299085">
              <a:lnSpc>
                <a:spcPct val="100000"/>
              </a:lnSpc>
              <a:spcBef>
                <a:spcPts val="385"/>
              </a:spcBef>
            </a:pPr>
            <a:r>
              <a:rPr dirty="0" spc="-10"/>
              <a:t>passenger</a:t>
            </a:r>
            <a:r>
              <a:rPr dirty="0" spc="-45"/>
              <a:t> </a:t>
            </a:r>
            <a:r>
              <a:rPr dirty="0" spc="-10"/>
              <a:t>acquisition</a:t>
            </a:r>
          </a:p>
          <a:p>
            <a:pPr marL="299085" marR="193040" indent="-287020">
              <a:lnSpc>
                <a:spcPct val="120000"/>
              </a:lnSpc>
              <a:spcBef>
                <a:spcPts val="1595"/>
              </a:spcBef>
              <a:buClr>
                <a:srgbClr val="9304FB"/>
              </a:buClr>
              <a:buFont typeface="Wingdings"/>
              <a:buChar char=""/>
              <a:tabLst>
                <a:tab pos="299085" algn="l"/>
              </a:tabLst>
            </a:pPr>
            <a:r>
              <a:rPr dirty="0"/>
              <a:t>Lucknow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55"/>
              <a:t> </a:t>
            </a:r>
            <a:r>
              <a:rPr dirty="0"/>
              <a:t>Surat</a:t>
            </a:r>
            <a:r>
              <a:rPr dirty="0" spc="-50"/>
              <a:t> </a:t>
            </a:r>
            <a:r>
              <a:rPr dirty="0" spc="-20"/>
              <a:t>have</a:t>
            </a:r>
            <a:r>
              <a:rPr dirty="0" spc="-45"/>
              <a:t> </a:t>
            </a:r>
            <a:r>
              <a:rPr dirty="0"/>
              <a:t>high</a:t>
            </a:r>
            <a:r>
              <a:rPr dirty="0" spc="-50"/>
              <a:t> </a:t>
            </a:r>
            <a:r>
              <a:rPr dirty="0"/>
              <a:t>repeat</a:t>
            </a:r>
            <a:r>
              <a:rPr dirty="0" spc="-50"/>
              <a:t> </a:t>
            </a:r>
            <a:r>
              <a:rPr dirty="0" spc="-10"/>
              <a:t>passenger</a:t>
            </a:r>
            <a:r>
              <a:rPr dirty="0" spc="-45"/>
              <a:t> </a:t>
            </a:r>
            <a:r>
              <a:rPr dirty="0" spc="-10"/>
              <a:t>rates, </a:t>
            </a:r>
            <a:r>
              <a:rPr dirty="0"/>
              <a:t>indicating</a:t>
            </a:r>
            <a:r>
              <a:rPr dirty="0" spc="-10"/>
              <a:t> </a:t>
            </a:r>
            <a:r>
              <a:rPr dirty="0"/>
              <a:t>good customer </a:t>
            </a:r>
            <a:r>
              <a:rPr dirty="0" spc="-10"/>
              <a:t>retention</a:t>
            </a:r>
          </a:p>
          <a:p>
            <a:pPr marL="299085" marR="5080" indent="-287020">
              <a:lnSpc>
                <a:spcPct val="120200"/>
              </a:lnSpc>
              <a:spcBef>
                <a:spcPts val="1605"/>
              </a:spcBef>
              <a:buClr>
                <a:srgbClr val="9304FB"/>
              </a:buClr>
              <a:buFont typeface="Wingdings"/>
              <a:buChar char=""/>
              <a:tabLst>
                <a:tab pos="299085" algn="l"/>
              </a:tabLst>
            </a:pPr>
            <a:r>
              <a:rPr dirty="0"/>
              <a:t>April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 spc="-10"/>
              <a:t>May</a:t>
            </a:r>
            <a:r>
              <a:rPr dirty="0" spc="-55"/>
              <a:t> </a:t>
            </a:r>
            <a:r>
              <a:rPr dirty="0"/>
              <a:t>are</a:t>
            </a:r>
            <a:r>
              <a:rPr dirty="0" spc="-55"/>
              <a:t> </a:t>
            </a:r>
            <a:r>
              <a:rPr dirty="0"/>
              <a:t>peak</a:t>
            </a:r>
            <a:r>
              <a:rPr dirty="0" spc="-50"/>
              <a:t> </a:t>
            </a:r>
            <a:r>
              <a:rPr dirty="0" spc="-10"/>
              <a:t>months,</a:t>
            </a:r>
            <a:r>
              <a:rPr dirty="0" spc="-45"/>
              <a:t> </a:t>
            </a:r>
            <a:r>
              <a:rPr dirty="0"/>
              <a:t>while</a:t>
            </a:r>
            <a:r>
              <a:rPr dirty="0" spc="-45"/>
              <a:t> </a:t>
            </a:r>
            <a:r>
              <a:rPr dirty="0"/>
              <a:t>January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55"/>
              <a:t> </a:t>
            </a:r>
            <a:r>
              <a:rPr dirty="0" spc="-20"/>
              <a:t>June </a:t>
            </a:r>
            <a:r>
              <a:rPr dirty="0"/>
              <a:t>need</a:t>
            </a:r>
            <a:r>
              <a:rPr dirty="0" spc="-55"/>
              <a:t> </a:t>
            </a:r>
            <a:r>
              <a:rPr dirty="0" spc="-10"/>
              <a:t>improvement</a:t>
            </a:r>
          </a:p>
          <a:p>
            <a:pPr marL="299085" marR="119380" indent="-287020">
              <a:lnSpc>
                <a:spcPct val="120000"/>
              </a:lnSpc>
              <a:spcBef>
                <a:spcPts val="1595"/>
              </a:spcBef>
              <a:buClr>
                <a:srgbClr val="9304FB"/>
              </a:buClr>
              <a:buFont typeface="Wingdings"/>
              <a:buChar char=""/>
              <a:tabLst>
                <a:tab pos="299085" algn="l"/>
              </a:tabLst>
            </a:pPr>
            <a:r>
              <a:rPr dirty="0"/>
              <a:t>There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50"/>
              <a:t> </a:t>
            </a:r>
            <a:r>
              <a:rPr dirty="0"/>
              <a:t>a</a:t>
            </a:r>
            <a:r>
              <a:rPr dirty="0" spc="-50"/>
              <a:t> </a:t>
            </a:r>
            <a:r>
              <a:rPr dirty="0"/>
              <a:t>close</a:t>
            </a:r>
            <a:r>
              <a:rPr dirty="0" spc="-55"/>
              <a:t> </a:t>
            </a:r>
            <a:r>
              <a:rPr dirty="0"/>
              <a:t>match</a:t>
            </a:r>
            <a:r>
              <a:rPr dirty="0" spc="-50"/>
              <a:t> </a:t>
            </a:r>
            <a:r>
              <a:rPr dirty="0"/>
              <a:t>between</a:t>
            </a:r>
            <a:r>
              <a:rPr dirty="0" spc="-65"/>
              <a:t> </a:t>
            </a:r>
            <a:r>
              <a:rPr dirty="0"/>
              <a:t>actual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/>
              <a:t>target</a:t>
            </a:r>
            <a:r>
              <a:rPr dirty="0" spc="-75"/>
              <a:t> </a:t>
            </a:r>
            <a:r>
              <a:rPr dirty="0" spc="-10"/>
              <a:t>trips, </a:t>
            </a:r>
            <a:r>
              <a:rPr dirty="0"/>
              <a:t>which</a:t>
            </a:r>
            <a:r>
              <a:rPr dirty="0" spc="-45"/>
              <a:t>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 spc="-10"/>
              <a:t>positive</a:t>
            </a:r>
            <a:r>
              <a:rPr dirty="0" spc="-30"/>
              <a:t> </a:t>
            </a:r>
            <a:r>
              <a:rPr dirty="0"/>
              <a:t>operational</a:t>
            </a:r>
            <a:r>
              <a:rPr dirty="0" spc="-35"/>
              <a:t> </a:t>
            </a:r>
            <a:r>
              <a:rPr dirty="0"/>
              <a:t>efficiency</a:t>
            </a:r>
            <a:r>
              <a:rPr dirty="0" spc="-25"/>
              <a:t> </a:t>
            </a:r>
            <a:r>
              <a:rPr dirty="0" spc="-10"/>
              <a:t>indicators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936" y="3358896"/>
            <a:ext cx="652272" cy="8778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0992" y="3316223"/>
            <a:ext cx="701040" cy="92049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9567" y="3535679"/>
            <a:ext cx="664464" cy="7010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50335" y="3535679"/>
            <a:ext cx="353567" cy="68884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30879" y="6095"/>
            <a:ext cx="2157984" cy="33528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12991" y="1712976"/>
            <a:ext cx="237743" cy="51815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32319" y="1578863"/>
            <a:ext cx="1011935" cy="73151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23759" y="6095"/>
            <a:ext cx="719327" cy="117652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50095" y="2462783"/>
            <a:ext cx="3035807" cy="3572255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072896" y="5803391"/>
            <a:ext cx="887094" cy="307975"/>
          </a:xfrm>
          <a:custGeom>
            <a:avLst/>
            <a:gdLst/>
            <a:ahLst/>
            <a:cxnLst/>
            <a:rect l="l" t="t" r="r" b="b"/>
            <a:pathLst>
              <a:path w="887094" h="307975">
                <a:moveTo>
                  <a:pt x="886968" y="307848"/>
                </a:moveTo>
                <a:lnTo>
                  <a:pt x="0" y="307848"/>
                </a:lnTo>
                <a:lnTo>
                  <a:pt x="0" y="0"/>
                </a:lnTo>
                <a:lnTo>
                  <a:pt x="886968" y="0"/>
                </a:lnTo>
                <a:lnTo>
                  <a:pt x="886968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109216" y="5809488"/>
            <a:ext cx="917575" cy="302260"/>
          </a:xfrm>
          <a:custGeom>
            <a:avLst/>
            <a:gdLst/>
            <a:ahLst/>
            <a:cxnLst/>
            <a:rect l="l" t="t" r="r" b="b"/>
            <a:pathLst>
              <a:path w="917575" h="302260">
                <a:moveTo>
                  <a:pt x="917447" y="301752"/>
                </a:moveTo>
                <a:lnTo>
                  <a:pt x="0" y="301752"/>
                </a:lnTo>
                <a:lnTo>
                  <a:pt x="0" y="0"/>
                </a:lnTo>
                <a:lnTo>
                  <a:pt x="917447" y="0"/>
                </a:lnTo>
                <a:lnTo>
                  <a:pt x="917447" y="301752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033465" y="5663946"/>
            <a:ext cx="2011680" cy="53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658" sz="5025">
                <a:solidFill>
                  <a:srgbClr val="FFFFFF"/>
                </a:solidFill>
                <a:latin typeface="Arial MT"/>
                <a:cs typeface="Arial MT"/>
              </a:rPr>
              <a:t>Pit</a:t>
            </a:r>
            <a:r>
              <a:rPr dirty="0" sz="335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baseline="1658" sz="5025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dirty="0" baseline="1658" sz="5025" spc="-4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350" spc="-2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3350" spc="-20">
                <a:solidFill>
                  <a:srgbClr val="FFFFFF"/>
                </a:solidFill>
                <a:latin typeface="Arial MT"/>
                <a:cs typeface="Arial MT"/>
              </a:rPr>
              <a:t>eck</a:t>
            </a:r>
            <a:endParaRPr sz="3350">
              <a:latin typeface="Arial MT"/>
              <a:cs typeface="Arial MT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662928" y="1292352"/>
            <a:ext cx="158750" cy="213360"/>
            <a:chOff x="6662928" y="1292352"/>
            <a:chExt cx="158750" cy="213360"/>
          </a:xfrm>
        </p:grpSpPr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2928" y="1292352"/>
              <a:ext cx="158496" cy="21335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2928" y="1292352"/>
              <a:ext cx="158496" cy="213359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7900416" y="3102864"/>
            <a:ext cx="548640" cy="360045"/>
            <a:chOff x="7900416" y="3102864"/>
            <a:chExt cx="548640" cy="360045"/>
          </a:xfrm>
        </p:grpSpPr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00416" y="3102864"/>
              <a:ext cx="548640" cy="35966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0416" y="3102864"/>
              <a:ext cx="548640" cy="359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6160135" cy="6858000"/>
            </a:xfrm>
            <a:custGeom>
              <a:avLst/>
              <a:gdLst/>
              <a:ahLst/>
              <a:cxnLst/>
              <a:rect l="l" t="t" r="r" b="b"/>
              <a:pathLst>
                <a:path w="6160135" h="6858000">
                  <a:moveTo>
                    <a:pt x="6160008" y="6858000"/>
                  </a:moveTo>
                  <a:lnTo>
                    <a:pt x="6160008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6160008" y="685800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0008" y="0"/>
              <a:ext cx="6025895" cy="684580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7605" y="252729"/>
              <a:ext cx="157480" cy="1574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5044" y="548640"/>
              <a:ext cx="100583" cy="10058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913" y="2607817"/>
              <a:ext cx="4471670" cy="254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8475" y="379602"/>
            <a:ext cx="486283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10" b="0">
                <a:latin typeface="Verdana"/>
                <a:cs typeface="Verdana"/>
              </a:rPr>
              <a:t>S.</a:t>
            </a:r>
            <a:r>
              <a:rPr dirty="0" spc="-825" b="0">
                <a:latin typeface="Verdana"/>
                <a:cs typeface="Verdana"/>
              </a:rPr>
              <a:t> </a:t>
            </a:r>
            <a:r>
              <a:rPr dirty="0" spc="-55" b="0">
                <a:latin typeface="Verdana"/>
                <a:cs typeface="Verdana"/>
              </a:rPr>
              <a:t>T.</a:t>
            </a:r>
            <a:r>
              <a:rPr dirty="0" spc="-825" b="0">
                <a:latin typeface="Verdana"/>
                <a:cs typeface="Verdana"/>
              </a:rPr>
              <a:t> </a:t>
            </a:r>
            <a:r>
              <a:rPr dirty="0" b="0">
                <a:latin typeface="Verdana"/>
                <a:cs typeface="Verdana"/>
              </a:rPr>
              <a:t>A.</a:t>
            </a:r>
            <a:r>
              <a:rPr dirty="0" spc="-825" b="0">
                <a:latin typeface="Verdana"/>
                <a:cs typeface="Verdana"/>
              </a:rPr>
              <a:t> </a:t>
            </a:r>
            <a:r>
              <a:rPr dirty="0" b="0">
                <a:latin typeface="Verdana"/>
                <a:cs typeface="Verdana"/>
              </a:rPr>
              <a:t>R</a:t>
            </a:r>
            <a:r>
              <a:rPr dirty="0" spc="195" b="0">
                <a:latin typeface="Verdana"/>
                <a:cs typeface="Verdana"/>
              </a:rPr>
              <a:t> </a:t>
            </a:r>
            <a:r>
              <a:rPr dirty="0" spc="300" b="0">
                <a:latin typeface="Verdana"/>
                <a:cs typeface="Verdana"/>
              </a:rPr>
              <a:t>FRAMEWORK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74052" y="4920996"/>
            <a:ext cx="2786633" cy="181127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187943" y="5437758"/>
            <a:ext cx="1732280" cy="577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70485" marR="444500" indent="-58419">
              <a:lnSpc>
                <a:spcPts val="969"/>
              </a:lnSpc>
              <a:spcBef>
                <a:spcPts val="220"/>
              </a:spcBef>
              <a:buChar char="•"/>
              <a:tabLst>
                <a:tab pos="70485" algn="l"/>
              </a:tabLst>
            </a:pPr>
            <a:r>
              <a:rPr dirty="0" sz="900" spc="-10">
                <a:latin typeface="Arial MT"/>
                <a:cs typeface="Arial MT"/>
              </a:rPr>
              <a:t>Data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understanding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and </a:t>
            </a:r>
            <a:r>
              <a:rPr dirty="0" sz="900" spc="-10">
                <a:latin typeface="Arial MT"/>
                <a:cs typeface="Arial MT"/>
              </a:rPr>
              <a:t>Preparation</a:t>
            </a:r>
            <a:endParaRPr sz="900">
              <a:latin typeface="Arial MT"/>
              <a:cs typeface="Arial MT"/>
            </a:endParaRPr>
          </a:p>
          <a:p>
            <a:pPr marL="70485" indent="-57785">
              <a:lnSpc>
                <a:spcPct val="100000"/>
              </a:lnSpc>
              <a:spcBef>
                <a:spcPts val="50"/>
              </a:spcBef>
              <a:buChar char="•"/>
              <a:tabLst>
                <a:tab pos="70485" algn="l"/>
              </a:tabLst>
            </a:pPr>
            <a:r>
              <a:rPr dirty="0" sz="900" spc="-10">
                <a:latin typeface="Arial MT"/>
                <a:cs typeface="Arial MT"/>
              </a:rPr>
              <a:t>Analysis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Insight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Generations</a:t>
            </a:r>
            <a:endParaRPr sz="900">
              <a:latin typeface="Arial MT"/>
              <a:cs typeface="Arial MT"/>
            </a:endParaRPr>
          </a:p>
          <a:p>
            <a:pPr marL="70485" indent="-57785">
              <a:lnSpc>
                <a:spcPct val="100000"/>
              </a:lnSpc>
              <a:spcBef>
                <a:spcPts val="75"/>
              </a:spcBef>
              <a:buChar char="•"/>
              <a:tabLst>
                <a:tab pos="70485" algn="l"/>
              </a:tabLst>
            </a:pPr>
            <a:r>
              <a:rPr dirty="0" sz="900" spc="-10">
                <a:latin typeface="Arial MT"/>
                <a:cs typeface="Arial MT"/>
              </a:rPr>
              <a:t>Presentation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 Story-</a:t>
            </a:r>
            <a:r>
              <a:rPr dirty="0" sz="900" spc="-10">
                <a:latin typeface="Arial MT"/>
                <a:cs typeface="Arial MT"/>
              </a:rPr>
              <a:t>telling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23744" y="4920996"/>
            <a:ext cx="2788158" cy="181127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607055" y="5437758"/>
            <a:ext cx="1772285" cy="95123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70485" marR="5080" indent="-58419">
              <a:lnSpc>
                <a:spcPts val="969"/>
              </a:lnSpc>
              <a:spcBef>
                <a:spcPts val="220"/>
              </a:spcBef>
              <a:buChar char="•"/>
              <a:tabLst>
                <a:tab pos="70485" algn="l"/>
              </a:tabLst>
            </a:pPr>
            <a:r>
              <a:rPr dirty="0" sz="900">
                <a:latin typeface="Arial MT"/>
                <a:cs typeface="Arial MT"/>
              </a:rPr>
              <a:t>Boost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repeated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customer </a:t>
            </a:r>
            <a:r>
              <a:rPr dirty="0" sz="900">
                <a:latin typeface="Arial MT"/>
                <a:cs typeface="Arial MT"/>
              </a:rPr>
              <a:t>retention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through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loyalty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program</a:t>
            </a:r>
            <a:endParaRPr sz="900">
              <a:latin typeface="Arial MT"/>
              <a:cs typeface="Arial MT"/>
            </a:endParaRPr>
          </a:p>
          <a:p>
            <a:pPr marL="70485" marR="179705" indent="-58419">
              <a:lnSpc>
                <a:spcPct val="91200"/>
              </a:lnSpc>
              <a:spcBef>
                <a:spcPts val="145"/>
              </a:spcBef>
              <a:buChar char="•"/>
              <a:tabLst>
                <a:tab pos="70485" algn="l"/>
              </a:tabLst>
            </a:pPr>
            <a:r>
              <a:rPr dirty="0" sz="900">
                <a:latin typeface="Arial MT"/>
                <a:cs typeface="Arial MT"/>
              </a:rPr>
              <a:t>Optimized trip </a:t>
            </a:r>
            <a:r>
              <a:rPr dirty="0" sz="900" spc="-10">
                <a:latin typeface="Arial MT"/>
                <a:cs typeface="Arial MT"/>
              </a:rPr>
              <a:t>distribution </a:t>
            </a:r>
            <a:r>
              <a:rPr dirty="0" sz="900">
                <a:latin typeface="Arial MT"/>
                <a:cs typeface="Arial MT"/>
              </a:rPr>
              <a:t>strategy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higher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profitability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demand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balancing</a:t>
            </a:r>
            <a:endParaRPr sz="900">
              <a:latin typeface="Arial MT"/>
              <a:cs typeface="Arial MT"/>
            </a:endParaRPr>
          </a:p>
          <a:p>
            <a:pPr marL="70485" marR="281940" indent="-58419">
              <a:lnSpc>
                <a:spcPts val="980"/>
              </a:lnSpc>
              <a:spcBef>
                <a:spcPts val="175"/>
              </a:spcBef>
              <a:buChar char="•"/>
              <a:tabLst>
                <a:tab pos="70485" algn="l"/>
              </a:tabLst>
            </a:pPr>
            <a:r>
              <a:rPr dirty="0" sz="900">
                <a:latin typeface="Arial MT"/>
                <a:cs typeface="Arial MT"/>
              </a:rPr>
              <a:t>Identifying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peak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book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times, </a:t>
            </a:r>
            <a:r>
              <a:rPr dirty="0" sz="900">
                <a:latin typeface="Arial MT"/>
                <a:cs typeface="Arial MT"/>
              </a:rPr>
              <a:t>improving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driver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availability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4888" y="1107947"/>
            <a:ext cx="2788157" cy="1812798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019415" y="1176020"/>
            <a:ext cx="1765300" cy="107442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70485" marR="83185" indent="-58419">
              <a:lnSpc>
                <a:spcPts val="969"/>
              </a:lnSpc>
              <a:spcBef>
                <a:spcPts val="225"/>
              </a:spcBef>
              <a:buChar char="•"/>
              <a:tabLst>
                <a:tab pos="70485" algn="l"/>
              </a:tabLst>
            </a:pPr>
            <a:r>
              <a:rPr dirty="0" sz="900">
                <a:latin typeface="Arial MT"/>
                <a:cs typeface="Arial MT"/>
              </a:rPr>
              <a:t>SQL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based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reports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business </a:t>
            </a:r>
            <a:r>
              <a:rPr dirty="0" sz="900">
                <a:latin typeface="Arial MT"/>
                <a:cs typeface="Arial MT"/>
              </a:rPr>
              <a:t>critical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ad-</a:t>
            </a:r>
            <a:r>
              <a:rPr dirty="0" sz="900">
                <a:latin typeface="Arial MT"/>
                <a:cs typeface="Arial MT"/>
              </a:rPr>
              <a:t>hoc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request</a:t>
            </a:r>
            <a:endParaRPr sz="900">
              <a:latin typeface="Arial MT"/>
              <a:cs typeface="Arial MT"/>
            </a:endParaRPr>
          </a:p>
          <a:p>
            <a:pPr marL="70485" marR="5080" indent="-58419">
              <a:lnSpc>
                <a:spcPct val="91200"/>
              </a:lnSpc>
              <a:spcBef>
                <a:spcPts val="140"/>
              </a:spcBef>
              <a:buChar char="•"/>
              <a:tabLst>
                <a:tab pos="70485" algn="l"/>
              </a:tabLst>
            </a:pPr>
            <a:r>
              <a:rPr dirty="0" sz="900">
                <a:latin typeface="Arial MT"/>
                <a:cs typeface="Arial MT"/>
              </a:rPr>
              <a:t>Build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interactive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dashboard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that </a:t>
            </a:r>
            <a:r>
              <a:rPr dirty="0" sz="900">
                <a:latin typeface="Arial MT"/>
                <a:cs typeface="Arial MT"/>
              </a:rPr>
              <a:t>provide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self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explanatory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view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of </a:t>
            </a:r>
            <a:r>
              <a:rPr dirty="0" sz="900">
                <a:latin typeface="Arial MT"/>
                <a:cs typeface="Arial MT"/>
              </a:rPr>
              <a:t>key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metrics</a:t>
            </a:r>
            <a:endParaRPr sz="900">
              <a:latin typeface="Arial MT"/>
              <a:cs typeface="Arial MT"/>
            </a:endParaRPr>
          </a:p>
          <a:p>
            <a:pPr marL="70485" marR="273685" indent="-58419">
              <a:lnSpc>
                <a:spcPct val="90600"/>
              </a:lnSpc>
              <a:spcBef>
                <a:spcPts val="160"/>
              </a:spcBef>
              <a:buChar char="•"/>
              <a:tabLst>
                <a:tab pos="70485" algn="l"/>
              </a:tabLst>
            </a:pP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structured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presentation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of </a:t>
            </a:r>
            <a:r>
              <a:rPr dirty="0" sz="900">
                <a:latin typeface="Arial MT"/>
                <a:cs typeface="Arial MT"/>
              </a:rPr>
              <a:t>findings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with </a:t>
            </a:r>
            <a:r>
              <a:rPr dirty="0" sz="900" spc="-10">
                <a:latin typeface="Arial MT"/>
                <a:cs typeface="Arial MT"/>
              </a:rPr>
              <a:t>actionable recommendations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23744" y="1107947"/>
            <a:ext cx="2788158" cy="1812798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2607055" y="1176020"/>
            <a:ext cx="1641475" cy="80454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70485" marR="5080" indent="-58419">
              <a:lnSpc>
                <a:spcPct val="90600"/>
              </a:lnSpc>
              <a:spcBef>
                <a:spcPts val="200"/>
              </a:spcBef>
              <a:buChar char="•"/>
              <a:tabLst>
                <a:tab pos="70485" algn="l"/>
              </a:tabLst>
            </a:pPr>
            <a:r>
              <a:rPr dirty="0" sz="900">
                <a:latin typeface="Arial MT"/>
                <a:cs typeface="Arial MT"/>
              </a:rPr>
              <a:t>Uber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cab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service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company </a:t>
            </a:r>
            <a:r>
              <a:rPr dirty="0" sz="900">
                <a:latin typeface="Arial MT"/>
                <a:cs typeface="Arial MT"/>
              </a:rPr>
              <a:t>operating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 10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tier-2 </a:t>
            </a:r>
            <a:r>
              <a:rPr dirty="0" sz="900" spc="-10">
                <a:latin typeface="Arial MT"/>
                <a:cs typeface="Arial MT"/>
              </a:rPr>
              <a:t>cities </a:t>
            </a:r>
            <a:r>
              <a:rPr dirty="0" sz="900">
                <a:latin typeface="Arial MT"/>
                <a:cs typeface="Arial MT"/>
              </a:rPr>
              <a:t>across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india</a:t>
            </a:r>
            <a:endParaRPr sz="900">
              <a:latin typeface="Arial MT"/>
              <a:cs typeface="Arial MT"/>
            </a:endParaRPr>
          </a:p>
          <a:p>
            <a:pPr marL="69215" marR="30480" indent="-57150">
              <a:lnSpc>
                <a:spcPct val="90600"/>
              </a:lnSpc>
              <a:spcBef>
                <a:spcPts val="160"/>
              </a:spcBef>
              <a:buChar char="•"/>
              <a:tabLst>
                <a:tab pos="70485" algn="l"/>
              </a:tabLst>
            </a:pP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company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aim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improve </a:t>
            </a:r>
            <a:r>
              <a:rPr dirty="0" sz="900" spc="-10">
                <a:latin typeface="Arial MT"/>
                <a:cs typeface="Arial MT"/>
              </a:rPr>
              <a:t>	</a:t>
            </a:r>
            <a:r>
              <a:rPr dirty="0" sz="900">
                <a:latin typeface="Arial MT"/>
                <a:cs typeface="Arial MT"/>
              </a:rPr>
              <a:t>operational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efficiency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and </a:t>
            </a:r>
            <a:r>
              <a:rPr dirty="0" sz="900" spc="-25">
                <a:latin typeface="Arial MT"/>
                <a:cs typeface="Arial MT"/>
              </a:rPr>
              <a:t>	</a:t>
            </a:r>
            <a:r>
              <a:rPr dirty="0" sz="900" spc="-10">
                <a:latin typeface="Arial MT"/>
                <a:cs typeface="Arial MT"/>
              </a:rPr>
              <a:t>passenger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satisfaction</a:t>
            </a:r>
            <a:r>
              <a:rPr dirty="0" sz="900">
                <a:latin typeface="Arial MT"/>
                <a:cs typeface="Arial MT"/>
              </a:rPr>
              <a:t> in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2024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65220" y="1434083"/>
            <a:ext cx="2433066" cy="2433066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4565396" y="2761615"/>
            <a:ext cx="13462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0">
                <a:solidFill>
                  <a:srgbClr val="FFFFFF"/>
                </a:solidFill>
                <a:latin typeface="Arial MT"/>
                <a:cs typeface="Arial MT"/>
              </a:rPr>
              <a:t>Situation</a:t>
            </a:r>
            <a:endParaRPr sz="2700">
              <a:latin typeface="Arial MT"/>
              <a:cs typeface="Arial MT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30111" y="1434083"/>
            <a:ext cx="2433066" cy="2433066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6742303" y="2761615"/>
            <a:ext cx="7004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30">
                <a:solidFill>
                  <a:srgbClr val="FFFFFF"/>
                </a:solidFill>
                <a:latin typeface="Arial MT"/>
                <a:cs typeface="Arial MT"/>
              </a:rPr>
              <a:t>Task</a:t>
            </a:r>
            <a:endParaRPr sz="2700">
              <a:latin typeface="Arial MT"/>
              <a:cs typeface="Arial MT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30111" y="3974591"/>
            <a:ext cx="2433066" cy="2431542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6599046" y="4590669"/>
            <a:ext cx="98806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0">
                <a:solidFill>
                  <a:srgbClr val="FFFFFF"/>
                </a:solidFill>
                <a:latin typeface="Arial MT"/>
                <a:cs typeface="Arial MT"/>
              </a:rPr>
              <a:t>Action</a:t>
            </a:r>
            <a:endParaRPr sz="2700">
              <a:latin typeface="Arial MT"/>
              <a:cs typeface="Arial MT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91128" y="3974591"/>
            <a:ext cx="2433066" cy="2431542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4703190" y="4590669"/>
            <a:ext cx="112458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5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5780532" y="3459454"/>
            <a:ext cx="793750" cy="923290"/>
            <a:chOff x="5780532" y="3459454"/>
            <a:chExt cx="793750" cy="923290"/>
          </a:xfrm>
        </p:grpSpPr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00344" y="3459454"/>
              <a:ext cx="773442" cy="32387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80532" y="4058386"/>
              <a:ext cx="773430" cy="323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6441" y="685545"/>
              <a:ext cx="139192" cy="13919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575047" y="1510283"/>
              <a:ext cx="45720" cy="38100"/>
            </a:xfrm>
            <a:custGeom>
              <a:avLst/>
              <a:gdLst/>
              <a:ahLst/>
              <a:cxnLst/>
              <a:rect l="l" t="t" r="r" b="b"/>
              <a:pathLst>
                <a:path w="45720" h="38100">
                  <a:moveTo>
                    <a:pt x="22860" y="0"/>
                  </a:moveTo>
                  <a:lnTo>
                    <a:pt x="13983" y="1494"/>
                  </a:lnTo>
                  <a:lnTo>
                    <a:pt x="6715" y="5572"/>
                  </a:lnTo>
                  <a:lnTo>
                    <a:pt x="1803" y="11626"/>
                  </a:lnTo>
                  <a:lnTo>
                    <a:pt x="0" y="19050"/>
                  </a:lnTo>
                  <a:lnTo>
                    <a:pt x="1803" y="26473"/>
                  </a:lnTo>
                  <a:lnTo>
                    <a:pt x="6715" y="32527"/>
                  </a:lnTo>
                  <a:lnTo>
                    <a:pt x="13983" y="36605"/>
                  </a:lnTo>
                  <a:lnTo>
                    <a:pt x="22860" y="38100"/>
                  </a:lnTo>
                  <a:lnTo>
                    <a:pt x="31736" y="36605"/>
                  </a:lnTo>
                  <a:lnTo>
                    <a:pt x="39004" y="32527"/>
                  </a:lnTo>
                  <a:lnTo>
                    <a:pt x="43916" y="26473"/>
                  </a:lnTo>
                  <a:lnTo>
                    <a:pt x="45719" y="19050"/>
                  </a:lnTo>
                  <a:lnTo>
                    <a:pt x="43916" y="11626"/>
                  </a:lnTo>
                  <a:lnTo>
                    <a:pt x="39004" y="5572"/>
                  </a:lnTo>
                  <a:lnTo>
                    <a:pt x="31736" y="1494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83A7FC">
                <a:alpha val="4901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2531" y="4571"/>
              <a:ext cx="5649468" cy="68534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913" y="2667254"/>
              <a:ext cx="4101973" cy="254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192023"/>
              <a:ext cx="11748516" cy="648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7599" y="66294"/>
            <a:ext cx="5568950" cy="150685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890"/>
              </a:spcBef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5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790"/>
              </a:spcBef>
            </a:pP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City-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Fare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Trip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Summary: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2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report that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trips,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fare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per KM,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average fare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trips,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2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percentage</a:t>
            </a:r>
            <a:r>
              <a:rPr dirty="0" sz="12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contribution</a:t>
            </a:r>
            <a:r>
              <a:rPr dirty="0" sz="12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2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2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city’s</a:t>
            </a:r>
            <a:r>
              <a:rPr dirty="0" sz="12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trips</a:t>
            </a:r>
            <a:r>
              <a:rPr dirty="0" sz="12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dirty="0" sz="12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trips.</a:t>
            </a:r>
            <a:r>
              <a:rPr dirty="0" sz="12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2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report</a:t>
            </a:r>
            <a:r>
              <a:rPr dirty="0" sz="12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dirty="0" sz="12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assessing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trip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volume,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pricing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efficiency,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city’s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contribution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overall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trip</a:t>
            </a:r>
            <a:r>
              <a:rPr dirty="0" sz="12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count.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5" y="336804"/>
            <a:ext cx="5321808" cy="61843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12" y="1740406"/>
            <a:ext cx="5884164" cy="503834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6710" y="179069"/>
            <a:ext cx="5859780" cy="2357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03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50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108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Monthly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City-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 Trips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Report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:-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evaluates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target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trips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monthly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city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level.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dirty="0" sz="1200" spc="2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city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month,</a:t>
            </a:r>
            <a:r>
              <a:rPr dirty="0" sz="1200" spc="2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compare</a:t>
            </a:r>
            <a:r>
              <a:rPr dirty="0" sz="1200" spc="2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2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actual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trips</a:t>
            </a:r>
            <a:r>
              <a:rPr dirty="0" sz="1200" spc="2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200" spc="2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2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target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trips</a:t>
            </a:r>
            <a:r>
              <a:rPr dirty="0" sz="1200" spc="2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categorized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performance.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actual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trips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target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trips “Above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Target”</a:t>
            </a:r>
            <a:endParaRPr sz="12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actual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trips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equal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target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trips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“Below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Target”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Additionally,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calculated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% difference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between actual and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target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trips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quantify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endParaRPr sz="1200">
              <a:latin typeface="Arial MT"/>
              <a:cs typeface="Arial MT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dirty="0" sz="12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gap.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5" y="336804"/>
            <a:ext cx="5321808" cy="61843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4" y="2663950"/>
            <a:ext cx="5916168" cy="408279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5854" y="193675"/>
            <a:ext cx="5842000" cy="2334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50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894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City-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dirty="0" sz="1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Passenger</a:t>
            </a:r>
            <a:r>
              <a:rPr dirty="0" sz="12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Trips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Frequency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Report:-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dirty="0" sz="120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20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dirty="0" sz="12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dirty="0" sz="12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percentage</a:t>
            </a:r>
            <a:r>
              <a:rPr dirty="0" sz="120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distribution</a:t>
            </a:r>
            <a:r>
              <a:rPr dirty="0" sz="120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repeat</a:t>
            </a:r>
            <a:r>
              <a:rPr dirty="0" sz="120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passenger</a:t>
            </a:r>
            <a:r>
              <a:rPr dirty="0" sz="120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2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dirty="0" sz="1200" spc="3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3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trips</a:t>
            </a:r>
            <a:r>
              <a:rPr dirty="0" sz="1200" spc="3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dirty="0" sz="1200" spc="3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dirty="0" sz="1200" spc="3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taken</a:t>
            </a:r>
            <a:r>
              <a:rPr dirty="0" sz="1200" spc="3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dirty="0" sz="1200" spc="3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city.</a:t>
            </a:r>
            <a:r>
              <a:rPr dirty="0" sz="1200" spc="3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Calculating</a:t>
            </a:r>
            <a:r>
              <a:rPr dirty="0" sz="1200" spc="3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3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percentage</a:t>
            </a:r>
            <a:r>
              <a:rPr dirty="0" sz="1200" spc="3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3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repeat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passenger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who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took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Trips,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Trips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Trips.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dirty="0" sz="120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columns</a:t>
            </a:r>
            <a:r>
              <a:rPr dirty="0" sz="120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dirty="0" sz="120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represent</a:t>
            </a:r>
            <a:r>
              <a:rPr dirty="0" sz="12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2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trips</a:t>
            </a:r>
            <a:r>
              <a:rPr dirty="0" sz="12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dirty="0" sz="12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category,</a:t>
            </a:r>
            <a:r>
              <a:rPr dirty="0" sz="12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dirty="0" sz="120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percentage</a:t>
            </a:r>
            <a:r>
              <a:rPr dirty="0" sz="120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repeat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passenger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who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fall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category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put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repeat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passenger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city.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algn="just" marL="1270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1200" spc="2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dirty="0" sz="1200" spc="2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1200" spc="2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dirty="0" sz="1200" spc="2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dirty="0" sz="1200" spc="229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cities</a:t>
            </a:r>
            <a:r>
              <a:rPr dirty="0" sz="1200" spc="229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200" spc="2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repeat</a:t>
            </a:r>
            <a:r>
              <a:rPr dirty="0" sz="1200" spc="2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trips</a:t>
            </a:r>
            <a:r>
              <a:rPr dirty="0" sz="1200" spc="2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frequency,</a:t>
            </a:r>
            <a:r>
              <a:rPr dirty="0" sz="1200" spc="2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200" spc="229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200" spc="2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indicates</a:t>
            </a:r>
            <a:endParaRPr sz="1200">
              <a:latin typeface="Arial MT"/>
              <a:cs typeface="Arial MT"/>
            </a:endParaRPr>
          </a:p>
          <a:p>
            <a:pPr algn="just" marL="1270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strong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customer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loyalty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frequently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usage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patterns.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5" y="320040"/>
            <a:ext cx="5321808" cy="62011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2602992"/>
            <a:ext cx="5907024" cy="413461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0919" y="202438"/>
            <a:ext cx="5764530" cy="1428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50" b="1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965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dirty="0" sz="12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Cities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Lowest</a:t>
            </a:r>
            <a:r>
              <a:rPr dirty="0" sz="12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Passenger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:-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dirty="0" sz="1200" spc="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200" spc="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dirty="0" sz="1200" spc="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calculates</a:t>
            </a:r>
            <a:r>
              <a:rPr dirty="0" sz="1200" spc="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dirty="0" sz="1200" spc="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dirty="0" sz="1200" spc="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passenger</a:t>
            </a:r>
            <a:r>
              <a:rPr dirty="0" sz="1200" spc="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dirty="0" sz="1200" spc="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city</a:t>
            </a:r>
            <a:r>
              <a:rPr dirty="0" sz="1200" spc="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ranks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dirty="0" sz="120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dirty="0" sz="120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2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120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value.</a:t>
            </a:r>
            <a:r>
              <a:rPr dirty="0" sz="120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dirty="0" sz="120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Top</a:t>
            </a:r>
            <a:r>
              <a:rPr dirty="0" sz="12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2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cities</a:t>
            </a:r>
            <a:r>
              <a:rPr dirty="0" sz="12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2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dirty="0" sz="120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dirty="0" sz="120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new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passenger</a:t>
            </a:r>
            <a:r>
              <a:rPr dirty="0" sz="120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200" spc="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well</a:t>
            </a:r>
            <a:r>
              <a:rPr dirty="0" sz="12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200" spc="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bottom</a:t>
            </a:r>
            <a:r>
              <a:rPr dirty="0" sz="12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200" spc="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cities</a:t>
            </a:r>
            <a:r>
              <a:rPr dirty="0" sz="1200" spc="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20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lowest</a:t>
            </a:r>
            <a:r>
              <a:rPr dirty="0" sz="12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dirty="0" sz="120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dirty="0" sz="1200" spc="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passenger,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categorized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“Top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Arial MT"/>
                <a:cs typeface="Arial MT"/>
              </a:rPr>
              <a:t>3”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“Bottom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Arial MT"/>
                <a:cs typeface="Arial MT"/>
              </a:rPr>
              <a:t>3”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accordingly.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5" y="358140"/>
            <a:ext cx="5321808" cy="61630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163" y="1706878"/>
            <a:ext cx="4020312" cy="50673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6276" y="166878"/>
            <a:ext cx="5728970" cy="1236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50" b="1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dirty="0" sz="12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Month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dirty="0" sz="1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Revenue</a:t>
            </a:r>
            <a:r>
              <a:rPr dirty="0" sz="12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dirty="0" sz="1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:-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identifies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month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revenue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city.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For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dirty="0" sz="1200" spc="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city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display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month</a:t>
            </a:r>
            <a:r>
              <a:rPr dirty="0" sz="1200" spc="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name,</a:t>
            </a:r>
            <a:r>
              <a:rPr dirty="0" sz="1200" spc="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revenue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amount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229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month,</a:t>
            </a:r>
            <a:r>
              <a:rPr dirty="0" sz="1200" spc="2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2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percentage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contribution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month’s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revenue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city’s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revenue.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5" y="336804"/>
            <a:ext cx="5321808" cy="61843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163" y="1606294"/>
            <a:ext cx="4381500" cy="513892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7599" y="61976"/>
            <a:ext cx="5545455" cy="204660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6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50" b="1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Repeat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Passenger</a:t>
            </a: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:-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calculates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 two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metrics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Arial MT"/>
              <a:cs typeface="Arial MT"/>
            </a:endParaRPr>
          </a:p>
          <a:p>
            <a:pPr algn="just" marL="299085" marR="508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301625" algn="l"/>
              </a:tabLst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	Monthly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repeat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passenger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:-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Calculate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repeat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passenger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each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city</a:t>
            </a:r>
            <a:r>
              <a:rPr dirty="0" sz="1200" spc="1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2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month</a:t>
            </a:r>
            <a:r>
              <a:rPr dirty="0" sz="1200" spc="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200" spc="2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comparing</a:t>
            </a:r>
            <a:r>
              <a:rPr dirty="0" sz="1200" spc="2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1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dirty="0" sz="1200" spc="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repeat</a:t>
            </a:r>
            <a:r>
              <a:rPr dirty="0" sz="1200" spc="2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passenger</a:t>
            </a:r>
            <a:r>
              <a:rPr dirty="0" sz="1200" spc="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total passenger.</a:t>
            </a:r>
            <a:endParaRPr sz="1200">
              <a:latin typeface="Arial MT"/>
              <a:cs typeface="Arial MT"/>
            </a:endParaRPr>
          </a:p>
          <a:p>
            <a:pPr algn="just" marL="299085" marR="8890" indent="-287020">
              <a:lnSpc>
                <a:spcPct val="100000"/>
              </a:lnSpc>
              <a:buChar char="•"/>
              <a:tabLst>
                <a:tab pos="299085" algn="l"/>
                <a:tab pos="301625" algn="l"/>
              </a:tabLst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	City-wide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repeat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passenger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:-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Calculate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overall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repeat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passenger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city,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considering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passenger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month.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5" y="336804"/>
            <a:ext cx="5321808" cy="61843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163" y="2246374"/>
            <a:ext cx="5814060" cy="448817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2025-02-24T08:48:34Z</dcterms:created>
  <dcterms:modified xsi:type="dcterms:W3CDTF">2025-02-24T08:48:34Z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2025-02-24T00:00:00Z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2025-02-24T00:00:00Z</vt:filetime>
  </property>
</Properties>
</file>